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8" r:id="rId3"/>
    <p:sldId id="293" r:id="rId4"/>
    <p:sldId id="294" r:id="rId5"/>
    <p:sldId id="295" r:id="rId6"/>
    <p:sldId id="296" r:id="rId7"/>
    <p:sldId id="297" r:id="rId8"/>
    <p:sldId id="263" r:id="rId9"/>
    <p:sldId id="289" r:id="rId10"/>
    <p:sldId id="301" r:id="rId11"/>
    <p:sldId id="299" r:id="rId12"/>
    <p:sldId id="300" r:id="rId13"/>
    <p:sldId id="302" r:id="rId14"/>
    <p:sldId id="264" r:id="rId15"/>
    <p:sldId id="265" r:id="rId16"/>
    <p:sldId id="266" r:id="rId17"/>
    <p:sldId id="267" r:id="rId18"/>
    <p:sldId id="268" r:id="rId19"/>
    <p:sldId id="269" r:id="rId20"/>
    <p:sldId id="284" r:id="rId21"/>
    <p:sldId id="285" r:id="rId22"/>
    <p:sldId id="270" r:id="rId23"/>
    <p:sldId id="290" r:id="rId24"/>
    <p:sldId id="291" r:id="rId25"/>
    <p:sldId id="303" r:id="rId26"/>
    <p:sldId id="272" r:id="rId27"/>
    <p:sldId id="258" r:id="rId28"/>
    <p:sldId id="306" r:id="rId29"/>
    <p:sldId id="307" r:id="rId30"/>
    <p:sldId id="308" r:id="rId31"/>
    <p:sldId id="309" r:id="rId32"/>
    <p:sldId id="304" r:id="rId33"/>
    <p:sldId id="274" r:id="rId34"/>
    <p:sldId id="305" r:id="rId35"/>
    <p:sldId id="275" r:id="rId36"/>
    <p:sldId id="276" r:id="rId37"/>
    <p:sldId id="277" r:id="rId38"/>
    <p:sldId id="278" r:id="rId39"/>
    <p:sldId id="286" r:id="rId40"/>
    <p:sldId id="287" r:id="rId41"/>
    <p:sldId id="288" r:id="rId42"/>
    <p:sldId id="280" r:id="rId43"/>
    <p:sldId id="283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FFBB00"/>
    <a:srgbClr val="FFDF79"/>
    <a:srgbClr val="FFD44B"/>
    <a:srgbClr val="FF5050"/>
    <a:srgbClr val="FFDC6D"/>
    <a:srgbClr val="FFCA2A"/>
    <a:srgbClr val="A3F1F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643"/>
  </p:normalViewPr>
  <p:slideViewPr>
    <p:cSldViewPr snapToGrid="0">
      <p:cViewPr varScale="1">
        <p:scale>
          <a:sx n="84" d="100"/>
          <a:sy n="84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-2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7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标题要直指关键点</a:t>
            </a:r>
            <a:endParaRPr kumimoji="1" lang="en-US" altLang="zh-CN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8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不要把傻当耿直。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如果有就再请一顿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8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三科的书里提到开复老师说：</a:t>
            </a:r>
            <a:r>
              <a:rPr lang="en-US" altLang="zh-CN" dirty="0" smtClean="0"/>
              <a:t>CEO</a:t>
            </a:r>
            <a:r>
              <a:rPr lang="zh-CN" altLang="en-US" dirty="0" smtClean="0"/>
              <a:t>最好的前置岗位就是产品经理，收起自己的委屈，把事情向好的方向推进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下一页：研发害怕改需求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0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实用工具分享</a:t>
            </a:r>
            <a:endParaRPr lang="en-US" altLang="zh-CN" dirty="0" smtClean="0"/>
          </a:p>
          <a:p>
            <a:r>
              <a:rPr lang="en-US" altLang="zh-CN" dirty="0" err="1" smtClean="0"/>
              <a:t>Omniplan</a:t>
            </a:r>
            <a:endParaRPr lang="en-US" altLang="zh-CN" dirty="0" smtClean="0"/>
          </a:p>
          <a:p>
            <a:r>
              <a:rPr lang="en-US" altLang="zh-CN" dirty="0" smtClean="0"/>
              <a:t>Tableau</a:t>
            </a:r>
          </a:p>
          <a:p>
            <a:r>
              <a:rPr lang="en-US" altLang="zh-CN" dirty="0" err="1" smtClean="0"/>
              <a:t>Balsamiq</a:t>
            </a:r>
            <a:r>
              <a:rPr lang="en-US" altLang="zh-CN" smtClean="0"/>
              <a:t> mockups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9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标题要直指关键点</a:t>
            </a:r>
            <a:endParaRPr kumimoji="1" lang="en-US" altLang="zh-CN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0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懂一点技术词语是沟通的基础。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338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懂一点技术词语是沟通的基础。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255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没有很好的方法论，前提是团队稳定，之前有相似功能开发经验。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注意每个阶段直接可以并行的部分。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56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强调不论网站</a:t>
            </a:r>
            <a:r>
              <a:rPr lang="en-US" altLang="zh-CN" dirty="0"/>
              <a:t>/APP</a:t>
            </a:r>
            <a:r>
              <a:rPr lang="zh-CN" altLang="en-US" dirty="0"/>
              <a:t>等都一样的道理</a:t>
            </a:r>
          </a:p>
        </p:txBody>
      </p:sp>
    </p:spTree>
    <p:extLst>
      <p:ext uri="{BB962C8B-B14F-4D97-AF65-F5344CB8AC3E}">
        <p14:creationId xmlns:p14="http://schemas.microsoft.com/office/powerpoint/2010/main" val="27174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Pm</a:t>
            </a:r>
            <a:r>
              <a:rPr lang="zh-CN" altLang="en-US" dirty="0" smtClean="0"/>
              <a:t>是否理解了研发的工作内容和工作量是从哪里来的？</a:t>
            </a:r>
            <a:endParaRPr lang="en-US" altLang="zh-CN" dirty="0" smtClean="0"/>
          </a:p>
          <a:p>
            <a:r>
              <a:rPr lang="zh-CN" altLang="en-US" dirty="0" smtClean="0"/>
              <a:t>下一页推荐项目管理工具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353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评估工时会闹别扭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4746D35-D18C-4D7B-B6DC-1F9451C896C7}"/>
              </a:ext>
            </a:extLst>
          </p:cNvPr>
          <p:cNvSpPr txBox="1"/>
          <p:nvPr/>
        </p:nvSpPr>
        <p:spPr>
          <a:xfrm>
            <a:off x="2183449" y="1480083"/>
            <a:ext cx="863790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Monkey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Dog</a:t>
            </a:r>
            <a:endParaRPr kumimoji="0" lang="zh-CN" altLang="en-US" sz="13800" b="1" i="0" u="none" strike="noStrike" cap="none" spc="0" normalizeH="0" baseline="0" dirty="0">
              <a:ln>
                <a:noFill/>
              </a:ln>
              <a:solidFill>
                <a:srgbClr val="FFDC6D"/>
              </a:solidFill>
              <a:effectLst/>
              <a:uFillTx/>
              <a:latin typeface="Stencil" panose="040409050D0802020404" pitchFamily="82" charset="0"/>
              <a:sym typeface="Helvetica Neue"/>
            </a:endParaRPr>
          </a:p>
        </p:txBody>
      </p:sp>
      <p:sp>
        <p:nvSpPr>
          <p:cNvPr id="119" name="产品汪与程序猿之战"/>
          <p:cNvSpPr txBox="1"/>
          <p:nvPr/>
        </p:nvSpPr>
        <p:spPr>
          <a:xfrm>
            <a:off x="1781820" y="3324504"/>
            <a:ext cx="944199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r>
              <a:rPr lang="zh-CN" altLang="en-US" sz="8000" b="1" dirty="0" smtClean="0">
                <a:solidFill>
                  <a:schemeClr val="tx1"/>
                </a:solidFill>
              </a:rPr>
              <a:t>新手</a:t>
            </a:r>
            <a:r>
              <a:rPr lang="en-US" altLang="zh-CN" sz="8000" b="1" dirty="0" smtClean="0">
                <a:solidFill>
                  <a:schemeClr val="tx1"/>
                </a:solidFill>
                <a:latin typeface="672-CAI978" charset="0"/>
                <a:ea typeface="672-CAI978" charset="0"/>
                <a:cs typeface="672-CAI978" charset="0"/>
              </a:rPr>
              <a:t>PM</a:t>
            </a:r>
            <a:r>
              <a:rPr lang="zh-CN" altLang="en-US" sz="8000" b="1" dirty="0" smtClean="0">
                <a:solidFill>
                  <a:schemeClr val="tx1"/>
                </a:solidFill>
              </a:rPr>
              <a:t>应该懂的</a:t>
            </a:r>
            <a:endParaRPr lang="en-US" altLang="zh-CN" sz="8000" b="1" dirty="0" smtClean="0">
              <a:solidFill>
                <a:schemeClr val="tx1"/>
              </a:solidFill>
            </a:endParaRPr>
          </a:p>
          <a:p>
            <a:r>
              <a:rPr lang="zh-CN" altLang="en-US" sz="8000" b="1" dirty="0" smtClean="0">
                <a:solidFill>
                  <a:schemeClr val="tx1"/>
                </a:solidFill>
              </a:rPr>
              <a:t>技术那点事</a:t>
            </a:r>
            <a:endParaRPr sz="8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1" y="5686816"/>
            <a:ext cx="13009271" cy="2036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1376" y="2094065"/>
            <a:ext cx="42575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任务的并行和串行</a:t>
            </a:r>
            <a:endParaRPr kumimoji="0" lang="en-US" altLang="zh-CN" sz="36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资源（人）的衔接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9186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2374" y="4152985"/>
            <a:ext cx="39498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工时的评估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1816" y="2095493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/>
              <a:t>矛盾点之一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5759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llout"/>
          <p:cNvSpPr/>
          <p:nvPr/>
        </p:nvSpPr>
        <p:spPr>
          <a:xfrm>
            <a:off x="2763470" y="1473308"/>
            <a:ext cx="3461545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" y="0"/>
                </a:moveTo>
                <a:cubicBezTo>
                  <a:pt x="1778" y="0"/>
                  <a:pt x="1600" y="1213"/>
                  <a:pt x="1600" y="2717"/>
                </a:cubicBezTo>
                <a:lnTo>
                  <a:pt x="1600" y="5248"/>
                </a:lnTo>
                <a:lnTo>
                  <a:pt x="0" y="10699"/>
                </a:lnTo>
                <a:lnTo>
                  <a:pt x="1600" y="16149"/>
                </a:lnTo>
                <a:lnTo>
                  <a:pt x="1600" y="18883"/>
                </a:lnTo>
                <a:cubicBezTo>
                  <a:pt x="1600" y="20387"/>
                  <a:pt x="1778" y="21600"/>
                  <a:pt x="1999" y="21600"/>
                </a:cubicBezTo>
                <a:lnTo>
                  <a:pt x="21199" y="21600"/>
                </a:lnTo>
                <a:cubicBezTo>
                  <a:pt x="21420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20" y="0"/>
                  <a:pt x="21199" y="0"/>
                </a:cubicBezTo>
                <a:lnTo>
                  <a:pt x="199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555" y="126593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这个需求做要几天呢？"/>
          <p:cNvSpPr txBox="1"/>
          <p:nvPr/>
        </p:nvSpPr>
        <p:spPr>
          <a:xfrm>
            <a:off x="3263880" y="1506735"/>
            <a:ext cx="29238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这个需求做要几天呢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2478506"/>
            <a:ext cx="914479" cy="92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llout"/>
          <p:cNvSpPr/>
          <p:nvPr/>
        </p:nvSpPr>
        <p:spPr>
          <a:xfrm>
            <a:off x="5877302" y="2487572"/>
            <a:ext cx="4450954" cy="135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" y="0"/>
                </a:moveTo>
                <a:cubicBezTo>
                  <a:pt x="138" y="0"/>
                  <a:pt x="0" y="456"/>
                  <a:pt x="0" y="1020"/>
                </a:cubicBezTo>
                <a:lnTo>
                  <a:pt x="0" y="20580"/>
                </a:lnTo>
                <a:cubicBezTo>
                  <a:pt x="0" y="21144"/>
                  <a:pt x="138" y="21600"/>
                  <a:pt x="310" y="21600"/>
                </a:cubicBezTo>
                <a:lnTo>
                  <a:pt x="20036" y="21600"/>
                </a:lnTo>
                <a:cubicBezTo>
                  <a:pt x="20208" y="21600"/>
                  <a:pt x="20346" y="21144"/>
                  <a:pt x="20346" y="20580"/>
                </a:cubicBezTo>
                <a:lnTo>
                  <a:pt x="20346" y="8696"/>
                </a:lnTo>
                <a:lnTo>
                  <a:pt x="21600" y="6649"/>
                </a:lnTo>
                <a:lnTo>
                  <a:pt x="20346" y="4608"/>
                </a:lnTo>
                <a:lnTo>
                  <a:pt x="20346" y="1020"/>
                </a:lnTo>
                <a:cubicBezTo>
                  <a:pt x="20346" y="456"/>
                  <a:pt x="20208" y="0"/>
                  <a:pt x="20036" y="0"/>
                </a:cubicBezTo>
                <a:lnTo>
                  <a:pt x="310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前端1天，后端2天，测试2天，一共5PD，最快上线时间4天以后"/>
          <p:cNvSpPr txBox="1"/>
          <p:nvPr/>
        </p:nvSpPr>
        <p:spPr>
          <a:xfrm>
            <a:off x="6021478" y="2606191"/>
            <a:ext cx="390463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前端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，后端2天，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测试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一共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PD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最快上线时间</a:t>
            </a:r>
            <a:r>
              <a:rPr lang="en-US" altLang="zh-CN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天以后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3" name="Callout"/>
          <p:cNvSpPr/>
          <p:nvPr/>
        </p:nvSpPr>
        <p:spPr>
          <a:xfrm>
            <a:off x="2700718" y="4292922"/>
            <a:ext cx="359591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1807" y="0"/>
                  <a:pt x="1622" y="1213"/>
                  <a:pt x="1622" y="2717"/>
                </a:cubicBezTo>
                <a:lnTo>
                  <a:pt x="1622" y="5079"/>
                </a:lnTo>
                <a:lnTo>
                  <a:pt x="0" y="10547"/>
                </a:lnTo>
                <a:lnTo>
                  <a:pt x="1622" y="15997"/>
                </a:lnTo>
                <a:lnTo>
                  <a:pt x="1622" y="18883"/>
                </a:lnTo>
                <a:cubicBezTo>
                  <a:pt x="1622" y="20387"/>
                  <a:pt x="1807" y="21600"/>
                  <a:pt x="2038" y="21600"/>
                </a:cubicBezTo>
                <a:lnTo>
                  <a:pt x="21184" y="21600"/>
                </a:lnTo>
                <a:cubicBezTo>
                  <a:pt x="21414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4" y="0"/>
                  <a:pt x="21184" y="0"/>
                </a:cubicBezTo>
                <a:lnTo>
                  <a:pt x="203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4085544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什么？！要这么久？！"/>
          <p:cNvSpPr txBox="1"/>
          <p:nvPr/>
        </p:nvSpPr>
        <p:spPr>
          <a:xfrm>
            <a:off x="3112136" y="4339049"/>
            <a:ext cx="290804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什么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要这么久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？！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477573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llout"/>
          <p:cNvSpPr/>
          <p:nvPr/>
        </p:nvSpPr>
        <p:spPr>
          <a:xfrm>
            <a:off x="8198822" y="4995812"/>
            <a:ext cx="2128839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8" y="0"/>
                </a:moveTo>
                <a:cubicBezTo>
                  <a:pt x="289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89" y="21600"/>
                  <a:pt x="648" y="21600"/>
                </a:cubicBezTo>
                <a:lnTo>
                  <a:pt x="18334" y="21600"/>
                </a:lnTo>
                <a:cubicBezTo>
                  <a:pt x="18693" y="21600"/>
                  <a:pt x="18987" y="20387"/>
                  <a:pt x="18987" y="18883"/>
                </a:cubicBezTo>
                <a:lnTo>
                  <a:pt x="18987" y="16402"/>
                </a:lnTo>
                <a:lnTo>
                  <a:pt x="21600" y="10952"/>
                </a:lnTo>
                <a:lnTo>
                  <a:pt x="18987" y="5501"/>
                </a:lnTo>
                <a:lnTo>
                  <a:pt x="18987" y="2717"/>
                </a:lnTo>
                <a:cubicBezTo>
                  <a:pt x="18987" y="1213"/>
                  <a:pt x="18693" y="0"/>
                  <a:pt x="18334" y="0"/>
                </a:cubicBezTo>
                <a:lnTo>
                  <a:pt x="64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这还久？"/>
          <p:cNvSpPr txBox="1"/>
          <p:nvPr/>
        </p:nvSpPr>
        <p:spPr>
          <a:xfrm>
            <a:off x="8404552" y="5029239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这还久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59" name="Callout"/>
          <p:cNvSpPr/>
          <p:nvPr/>
        </p:nvSpPr>
        <p:spPr>
          <a:xfrm>
            <a:off x="2775926" y="6089758"/>
            <a:ext cx="343693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6" y="0"/>
                </a:moveTo>
                <a:cubicBezTo>
                  <a:pt x="1534" y="0"/>
                  <a:pt x="1354" y="1213"/>
                  <a:pt x="1354" y="2717"/>
                </a:cubicBezTo>
                <a:lnTo>
                  <a:pt x="1354" y="5940"/>
                </a:lnTo>
                <a:lnTo>
                  <a:pt x="0" y="11374"/>
                </a:lnTo>
                <a:lnTo>
                  <a:pt x="1354" y="16807"/>
                </a:lnTo>
                <a:lnTo>
                  <a:pt x="1354" y="18883"/>
                </a:lnTo>
                <a:cubicBezTo>
                  <a:pt x="1354" y="20387"/>
                  <a:pt x="1534" y="21600"/>
                  <a:pt x="1756" y="21600"/>
                </a:cubicBezTo>
                <a:lnTo>
                  <a:pt x="21196" y="21600"/>
                </a:lnTo>
                <a:cubicBezTo>
                  <a:pt x="21418" y="21600"/>
                  <a:pt x="21600" y="20387"/>
                  <a:pt x="21600" y="18883"/>
                </a:cubicBezTo>
                <a:lnTo>
                  <a:pt x="21600" y="2717"/>
                </a:lnTo>
                <a:cubicBezTo>
                  <a:pt x="21600" y="1213"/>
                  <a:pt x="21418" y="0"/>
                  <a:pt x="21196" y="0"/>
                </a:cubicBezTo>
                <a:lnTo>
                  <a:pt x="1756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259" y="588238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我跟老板说今天就能上"/>
          <p:cNvSpPr txBox="1"/>
          <p:nvPr/>
        </p:nvSpPr>
        <p:spPr>
          <a:xfrm>
            <a:off x="3135693" y="6123185"/>
            <a:ext cx="30256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我跟老板说</a:t>
            </a: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明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天就能上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4266" y="6917748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allout"/>
          <p:cNvSpPr/>
          <p:nvPr/>
        </p:nvSpPr>
        <p:spPr>
          <a:xfrm>
            <a:off x="8042602" y="7118775"/>
            <a:ext cx="2310608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1213"/>
                  <a:pt x="0" y="2717"/>
                </a:cubicBezTo>
                <a:lnTo>
                  <a:pt x="0" y="18883"/>
                </a:lnTo>
                <a:cubicBezTo>
                  <a:pt x="0" y="20387"/>
                  <a:pt x="267" y="21600"/>
                  <a:pt x="597" y="21600"/>
                </a:cubicBezTo>
                <a:lnTo>
                  <a:pt x="18591" y="21600"/>
                </a:lnTo>
                <a:cubicBezTo>
                  <a:pt x="18922" y="21600"/>
                  <a:pt x="19188" y="20387"/>
                  <a:pt x="19188" y="18883"/>
                </a:cubicBezTo>
                <a:lnTo>
                  <a:pt x="19188" y="16251"/>
                </a:lnTo>
                <a:lnTo>
                  <a:pt x="21600" y="10800"/>
                </a:lnTo>
                <a:lnTo>
                  <a:pt x="19188" y="5349"/>
                </a:lnTo>
                <a:lnTo>
                  <a:pt x="19188" y="2717"/>
                </a:lnTo>
                <a:cubicBezTo>
                  <a:pt x="19188" y="1213"/>
                  <a:pt x="18922" y="0"/>
                  <a:pt x="18591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那你来做吧"/>
          <p:cNvSpPr txBox="1"/>
          <p:nvPr/>
        </p:nvSpPr>
        <p:spPr>
          <a:xfrm>
            <a:off x="8336488" y="7158552"/>
            <a:ext cx="169743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那你来做吧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0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1" grpId="0" animBg="1"/>
      <p:bldP spid="163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317" y="4203089"/>
            <a:ext cx="62581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研发的工作有哪些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3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后端开发主要工作：…"/>
          <p:cNvSpPr txBox="1"/>
          <p:nvPr/>
        </p:nvSpPr>
        <p:spPr>
          <a:xfrm>
            <a:off x="1500604" y="4100279"/>
            <a:ext cx="3565079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逻辑</a:t>
            </a: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数据库相关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服务器性能</a:t>
            </a:r>
            <a:endParaRPr lang="en-US" sz="3600" b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给前端提供接口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前端开发主要工作：…"/>
          <p:cNvSpPr txBox="1"/>
          <p:nvPr/>
        </p:nvSpPr>
        <p:spPr>
          <a:xfrm>
            <a:off x="7825833" y="4100279"/>
            <a:ext cx="4026743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界面开发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功能开发</a:t>
            </a:r>
            <a:endParaRPr lang="en-US" altLang="zh-CN" sz="3600" b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FontTx/>
              <a:buChar char="•"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前端业务逻辑</a:t>
            </a:r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lang="en-US" altLang="zh-CN" sz="3600" b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buSzPct val="100000"/>
              <a:buChar char="•"/>
            </a:pPr>
            <a:r>
              <a:rPr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与后端互通数据</a:t>
            </a:r>
            <a:endParaRPr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65A54C0-08BC-4316-ADFB-3A5630699B79}"/>
              </a:ext>
            </a:extLst>
          </p:cNvPr>
          <p:cNvSpPr txBox="1"/>
          <p:nvPr/>
        </p:nvSpPr>
        <p:spPr>
          <a:xfrm>
            <a:off x="767372" y="1296871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BACK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CFD912F-DC72-4FD7-A009-A3BD90317902}"/>
              </a:ext>
            </a:extLst>
          </p:cNvPr>
          <p:cNvSpPr txBox="1"/>
          <p:nvPr/>
        </p:nvSpPr>
        <p:spPr>
          <a:xfrm>
            <a:off x="6975814" y="1296871"/>
            <a:ext cx="572678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FRONT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75" y="614853"/>
            <a:ext cx="1371854" cy="181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假设现在你的网站登录和注册只能使用，邮箱+密码的方式，…"/>
          <p:cNvSpPr txBox="1"/>
          <p:nvPr/>
        </p:nvSpPr>
        <p:spPr>
          <a:xfrm>
            <a:off x="2456753" y="1252224"/>
            <a:ext cx="993844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假设现在你的网站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登录和注册只能使用邮箱+密码的方式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l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新需求：增加</a:t>
            </a:r>
            <a:r>
              <a:rPr sz="28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手机+验证码的登录注册功能</a:t>
            </a:r>
            <a:r>
              <a:rPr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7" name="04.png" descr="04.png">
            <a:extLst>
              <a:ext uri="{FF2B5EF4-FFF2-40B4-BE49-F238E27FC236}">
                <a16:creationId xmlns:a16="http://schemas.microsoft.com/office/drawing/2014/main" xmlns="" id="{3D977922-69A7-4940-B393-EABAF82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75" y="4155981"/>
            <a:ext cx="5203074" cy="297133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05.png" descr="05.png">
            <a:extLst>
              <a:ext uri="{FF2B5EF4-FFF2-40B4-BE49-F238E27FC236}">
                <a16:creationId xmlns:a16="http://schemas.microsoft.com/office/drawing/2014/main" xmlns="" id="{DC9883C8-1DBF-4BD4-AA62-C5D6D54F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7013" y="4155981"/>
            <a:ext cx="5574216" cy="2972002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CF01239-898C-4D43-8F3B-0173608C273B}"/>
              </a:ext>
            </a:extLst>
          </p:cNvPr>
          <p:cNvSpPr txBox="1"/>
          <p:nvPr/>
        </p:nvSpPr>
        <p:spPr>
          <a:xfrm rot="18969476">
            <a:off x="-1246623" y="422984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ONE </a:t>
            </a:r>
          </a:p>
        </p:txBody>
      </p:sp>
      <p:sp>
        <p:nvSpPr>
          <p:cNvPr id="215" name="后端开发要干的：…"/>
          <p:cNvSpPr txBox="1"/>
          <p:nvPr/>
        </p:nvSpPr>
        <p:spPr>
          <a:xfrm>
            <a:off x="997695" y="4033606"/>
            <a:ext cx="6283771" cy="297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修改数据库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修改用户基础信息接口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修改现有的登录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新增发送短信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短信验证两个接口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前端开发要干的：…"/>
          <p:cNvSpPr txBox="1"/>
          <p:nvPr/>
        </p:nvSpPr>
        <p:spPr>
          <a:xfrm>
            <a:off x="7802085" y="3994365"/>
            <a:ext cx="4205020" cy="3648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前端开发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的任务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修改登录注册界面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两种方式的切换交互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输入内容的校验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已发送</a:t>
            </a:r>
            <a:r>
              <a:rPr lang="zh-CN" altLang="en-US"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短信的</a:t>
            </a:r>
            <a:r>
              <a:rPr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倒计时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调用后端新接口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7" name="一眼就能看出来的"/>
          <p:cNvSpPr txBox="1"/>
          <p:nvPr/>
        </p:nvSpPr>
        <p:spPr>
          <a:xfrm>
            <a:off x="1190461" y="1102084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一眼就能看出来的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timgsa.baidu.com/timg?image&amp;quality=80&amp;size=b9999_10000&amp;sec=1550169610758&amp;di=7364b2389f8f69f4524728dc006b263e&amp;imgtype=0&amp;src=http%3A%2F%2Fimg.pconline.com.cn%2Fimages%2Fupload%2Fupc%2Ftx%2Fpiebbs%2F1401%2F17%2Fc0%2F30644927_1389935481683_1024x1024it.jpg">
            <a:extLst>
              <a:ext uri="{FF2B5EF4-FFF2-40B4-BE49-F238E27FC236}">
                <a16:creationId xmlns:a16="http://schemas.microsoft.com/office/drawing/2014/main" xmlns="" id="{FCD2B1E4-C084-4807-9999-C299187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32" y="684659"/>
            <a:ext cx="2220209" cy="24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80637A2-4463-49C0-9861-A221FFD7DEBC}"/>
              </a:ext>
            </a:extLst>
          </p:cNvPr>
          <p:cNvSpPr txBox="1"/>
          <p:nvPr/>
        </p:nvSpPr>
        <p:spPr>
          <a:xfrm rot="18969476">
            <a:off x="-1015129" y="370898"/>
            <a:ext cx="503154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TWO </a:t>
            </a:r>
          </a:p>
        </p:txBody>
      </p:sp>
      <p:sp>
        <p:nvSpPr>
          <p:cNvPr id="219" name="用户修改绑定手机号功能…"/>
          <p:cNvSpPr txBox="1"/>
          <p:nvPr/>
        </p:nvSpPr>
        <p:spPr>
          <a:xfrm>
            <a:off x="2203323" y="4427795"/>
            <a:ext cx="8262490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用户修改绑定手机号功能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用户通过任一一种方式注册，都可以绑定另外一种方式联系方式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通过手机验证码方式修改登录密码</a:t>
            </a:r>
            <a:endParaRPr sz="3200" b="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0" name="第二眼才能看出来的"/>
          <p:cNvSpPr txBox="1"/>
          <p:nvPr/>
        </p:nvSpPr>
        <p:spPr>
          <a:xfrm>
            <a:off x="1769196" y="1208053"/>
            <a:ext cx="68736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二眼才能看出来的</a:t>
            </a:r>
            <a:endParaRPr sz="6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31" y="1208053"/>
            <a:ext cx="2411427" cy="153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E763546-B450-49D3-BCC7-23053780F80A}"/>
              </a:ext>
            </a:extLst>
          </p:cNvPr>
          <p:cNvSpPr txBox="1"/>
          <p:nvPr/>
        </p:nvSpPr>
        <p:spPr>
          <a:xfrm rot="18969476">
            <a:off x="-1342398" y="986160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THREE </a:t>
            </a:r>
          </a:p>
        </p:txBody>
      </p:sp>
      <p:sp>
        <p:nvSpPr>
          <p:cNvPr id="223" name="如果用户相关接口有外部使用者，需要非常谨慎，及时通知到使用者，并且要保障兼容性。…"/>
          <p:cNvSpPr txBox="1"/>
          <p:nvPr/>
        </p:nvSpPr>
        <p:spPr>
          <a:xfrm>
            <a:off x="1101956" y="5222637"/>
            <a:ext cx="10800887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如果用户相关接口有外部使用者，需要非常谨慎，及时通知到使用者，并且要保障兼容性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如果有用户搜索功能，要支持邮箱及手机号都能搜索到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32000" indent="-317500" algn="l" defTabSz="457200">
              <a:lnSpc>
                <a:spcPct val="1200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800">
                <a:solidFill>
                  <a:srgbClr val="333333"/>
                </a:solidFill>
              </a:defRPr>
            </a:pPr>
            <a:r>
              <a:rPr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如果这个产品是可以多端使用的</a:t>
            </a:r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，怎么处理？</a:t>
            </a:r>
          </a:p>
        </p:txBody>
      </p:sp>
      <p:sp>
        <p:nvSpPr>
          <p:cNvPr id="224" name="第三眼才能看出来的"/>
          <p:cNvSpPr txBox="1"/>
          <p:nvPr/>
        </p:nvSpPr>
        <p:spPr>
          <a:xfrm>
            <a:off x="1268308" y="1678206"/>
            <a:ext cx="68993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600" dirty="0" err="1">
                <a:latin typeface="黑体" panose="02010609060101010101" pitchFamily="49" charset="-122"/>
                <a:ea typeface="黑体" panose="02010609060101010101" pitchFamily="49" charset="-122"/>
              </a:rPr>
              <a:t>三眼才能看出来的</a:t>
            </a:r>
            <a:endParaRPr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293" y="950766"/>
            <a:ext cx="3432457" cy="257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然后…"/>
          <p:cNvSpPr txBox="1"/>
          <p:nvPr/>
        </p:nvSpPr>
        <p:spPr>
          <a:xfrm>
            <a:off x="4399259" y="3483322"/>
            <a:ext cx="420628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32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同学开始</a:t>
            </a:r>
            <a:r>
              <a:rPr sz="32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评估工时</a:t>
            </a:r>
            <a:endParaRPr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https://timgsa.baidu.com/timg?image&amp;quality=80&amp;size=b9999_10000&amp;sec=1550418528491&amp;di=88482c152742c034fe13f2c3ab35a32e&amp;imgtype=0&amp;src=http%3A%2F%2Feasyread.ph.126.net%2FKu-EApStvjHrCryM2cwq-Q%3D%3D%2F7916739906198490373.jpg">
            <a:extLst>
              <a:ext uri="{FF2B5EF4-FFF2-40B4-BE49-F238E27FC236}">
                <a16:creationId xmlns:a16="http://schemas.microsoft.com/office/drawing/2014/main" xmlns="" id="{E6088CA1-BC44-4BA2-B5E9-1AC6E90E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49" y="516914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4746D35-D18C-4D7B-B6DC-1F9451C896C7}"/>
              </a:ext>
            </a:extLst>
          </p:cNvPr>
          <p:cNvSpPr txBox="1"/>
          <p:nvPr/>
        </p:nvSpPr>
        <p:spPr>
          <a:xfrm>
            <a:off x="3899515" y="3391883"/>
            <a:ext cx="71484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</a:pPr>
            <a:r>
              <a:rPr lang="zh-CN" altLang="en-US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技术词汇</a:t>
            </a:r>
            <a:endParaRPr lang="en-US" altLang="zh-CN" sz="5400" dirty="0" smtClean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项目开发流程</a:t>
            </a:r>
            <a:r>
              <a:rPr lang="en-US" altLang="zh-CN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</a:t>
            </a:r>
            <a:endParaRPr lang="en-US" altLang="zh-CN" sz="5400" dirty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lang="zh-CN" altLang="en-US" sz="5400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研发的工作有哪些</a:t>
            </a:r>
            <a:endParaRPr lang="en-US" altLang="zh-CN" sz="5400" dirty="0" smtClean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1371600" marR="0" indent="-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</a:pPr>
            <a:r>
              <a:rPr kumimoji="0" lang="zh-CN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改需求的痛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8588" y="1384733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目录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460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端（2PD）：…">
            <a:extLst>
              <a:ext uri="{FF2B5EF4-FFF2-40B4-BE49-F238E27FC236}">
                <a16:creationId xmlns:a16="http://schemas.microsoft.com/office/drawing/2014/main" xmlns="" id="{2516CC4D-3AB3-452A-9ED9-D3B2921562CE}"/>
              </a:ext>
            </a:extLst>
          </p:cNvPr>
          <p:cNvSpPr txBox="1"/>
          <p:nvPr/>
        </p:nvSpPr>
        <p:spPr>
          <a:xfrm>
            <a:off x="4595046" y="1388992"/>
            <a:ext cx="2962349" cy="2160400"/>
          </a:xfrm>
          <a:prstGeom prst="rect">
            <a:avLst/>
          </a:prstGeom>
          <a:solidFill>
            <a:srgbClr val="FFD4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前端（2PD）：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新增界面样式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新旧界面切换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输入内容校验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后端（3PD）：…">
            <a:extLst>
              <a:ext uri="{FF2B5EF4-FFF2-40B4-BE49-F238E27FC236}">
                <a16:creationId xmlns:a16="http://schemas.microsoft.com/office/drawing/2014/main" xmlns="" id="{B2180AD2-DACB-451F-A4AB-37687DED1EAD}"/>
              </a:ext>
            </a:extLst>
          </p:cNvPr>
          <p:cNvSpPr txBox="1"/>
          <p:nvPr/>
        </p:nvSpPr>
        <p:spPr>
          <a:xfrm>
            <a:off x="4595046" y="3982052"/>
            <a:ext cx="3949799" cy="2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修改数据库的用户表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修改用户基础信息底层接口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修改现有登录</a:t>
            </a: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新增发送短信验证码接口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测试（3PD）：…">
            <a:extLst>
              <a:ext uri="{FF2B5EF4-FFF2-40B4-BE49-F238E27FC236}">
                <a16:creationId xmlns:a16="http://schemas.microsoft.com/office/drawing/2014/main" xmlns="" id="{42DE80E9-CE14-40A0-8BEA-CEB5DD95BA8F}"/>
              </a:ext>
            </a:extLst>
          </p:cNvPr>
          <p:cNvSpPr txBox="1"/>
          <p:nvPr/>
        </p:nvSpPr>
        <p:spPr>
          <a:xfrm>
            <a:off x="4595046" y="6905646"/>
            <a:ext cx="6206827" cy="17372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spcBef>
                <a:spcPts val="1400"/>
              </a:spcBef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测试（3PD）：</a:t>
            </a: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测试登录及注册所有流程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测试界面在各个浏览器和操作系统下的兼容性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317500" algn="l" defTabSz="457200">
              <a:lnSpc>
                <a:spcPts val="3300"/>
              </a:lnSpc>
              <a:buClr>
                <a:srgbClr val="333333"/>
              </a:buClr>
              <a:buSzPct val="145000"/>
              <a:buFont typeface="ArialUnicodeMS"/>
              <a:buChar char="•"/>
              <a:defRPr sz="1400"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测试所有与用户信息相关的接口</a:t>
            </a:r>
            <a:endParaRPr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954D9C5-5BA9-4D5C-8B88-7BD3059646B9}"/>
              </a:ext>
            </a:extLst>
          </p:cNvPr>
          <p:cNvSpPr txBox="1"/>
          <p:nvPr/>
        </p:nvSpPr>
        <p:spPr>
          <a:xfrm>
            <a:off x="2279572" y="1459598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060D666-57FE-431F-B6D1-87BB06FD15EB}"/>
              </a:ext>
            </a:extLst>
          </p:cNvPr>
          <p:cNvSpPr txBox="1"/>
          <p:nvPr/>
        </p:nvSpPr>
        <p:spPr>
          <a:xfrm>
            <a:off x="2279572" y="4060361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2E591DB-CC11-43AE-BD7A-684780277D78}"/>
              </a:ext>
            </a:extLst>
          </p:cNvPr>
          <p:cNvSpPr txBox="1"/>
          <p:nvPr/>
        </p:nvSpPr>
        <p:spPr>
          <a:xfrm>
            <a:off x="2279572" y="6661124"/>
            <a:ext cx="1591318" cy="2226250"/>
          </a:xfrm>
          <a:prstGeom prst="rect">
            <a:avLst/>
          </a:prstGeom>
          <a:solidFill>
            <a:srgbClr val="FFD44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chemeClr val="accent1">
                    <a:lumMod val="50000"/>
                  </a:schemeClr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3 </a:t>
            </a:r>
          </a:p>
        </p:txBody>
      </p:sp>
    </p:spTree>
    <p:extLst>
      <p:ext uri="{BB962C8B-B14F-4D97-AF65-F5344CB8AC3E}">
        <p14:creationId xmlns:p14="http://schemas.microsoft.com/office/powerpoint/2010/main" val="3668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总工作量是8PD">
            <a:extLst>
              <a:ext uri="{FF2B5EF4-FFF2-40B4-BE49-F238E27FC236}">
                <a16:creationId xmlns:a16="http://schemas.microsoft.com/office/drawing/2014/main" xmlns="" id="{0D98A4D4-C79C-4EEC-BB13-14F9B4692D15}"/>
              </a:ext>
            </a:extLst>
          </p:cNvPr>
          <p:cNvSpPr txBox="1"/>
          <p:nvPr/>
        </p:nvSpPr>
        <p:spPr>
          <a:xfrm>
            <a:off x="5040463" y="2736698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总工作量是</a:t>
            </a:r>
            <a:endParaRPr sz="4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8D9E8FB-DDBD-4AAC-B898-F9A38CAFFCB7}"/>
              </a:ext>
            </a:extLst>
          </p:cNvPr>
          <p:cNvSpPr txBox="1"/>
          <p:nvPr/>
        </p:nvSpPr>
        <p:spPr>
          <a:xfrm>
            <a:off x="3429441" y="4629622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000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8PD </a:t>
            </a:r>
          </a:p>
        </p:txBody>
      </p:sp>
    </p:spTree>
    <p:extLst>
      <p:ext uri="{BB962C8B-B14F-4D97-AF65-F5344CB8AC3E}">
        <p14:creationId xmlns:p14="http://schemas.microsoft.com/office/powerpoint/2010/main" val="129304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323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H="1">
            <a:off x="7862688" y="3025080"/>
            <a:ext cx="278756" cy="699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PM"/>
          <p:cNvSpPr txBox="1"/>
          <p:nvPr/>
        </p:nvSpPr>
        <p:spPr>
          <a:xfrm>
            <a:off x="7894472" y="2436470"/>
            <a:ext cx="594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mniplan">
            <a:extLst>
              <a:ext uri="{FF2B5EF4-FFF2-40B4-BE49-F238E27FC236}">
                <a16:creationId xmlns:a16="http://schemas.microsoft.com/office/drawing/2014/main" xmlns="" id="{20F5A776-8E25-471F-A45A-F51CBE2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534"/>
            <a:ext cx="130048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一些技术术语">
            <a:extLst>
              <a:ext uri="{FF2B5EF4-FFF2-40B4-BE49-F238E27FC236}">
                <a16:creationId xmlns:a16="http://schemas.microsoft.com/office/drawing/2014/main" xmlns="" id="{30553385-6544-4EB2-90CA-7C1D659C7FDB}"/>
              </a:ext>
            </a:extLst>
          </p:cNvPr>
          <p:cNvSpPr txBox="1"/>
          <p:nvPr/>
        </p:nvSpPr>
        <p:spPr>
          <a:xfrm>
            <a:off x="4170831" y="6152"/>
            <a:ext cx="466313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8000" dirty="0" err="1">
                <a:latin typeface="ArialUnicodeMS"/>
                <a:ea typeface="黑体" panose="02010609060101010101" pitchFamily="49" charset="-122"/>
              </a:rPr>
              <a:t>omniplan</a:t>
            </a:r>
            <a:endParaRPr sz="8000" dirty="0">
              <a:latin typeface="ArialUnicodeMS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497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mniplan">
            <a:extLst>
              <a:ext uri="{FF2B5EF4-FFF2-40B4-BE49-F238E27FC236}">
                <a16:creationId xmlns:a16="http://schemas.microsoft.com/office/drawing/2014/main" xmlns="" id="{89F9A3F5-8639-4723-A8E5-9A38B191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13004800" cy="7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13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4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4" name="一个可能会引起血案的事情"/>
          <p:cNvSpPr txBox="1"/>
          <p:nvPr/>
        </p:nvSpPr>
        <p:spPr>
          <a:xfrm>
            <a:off x="3055942" y="2657596"/>
            <a:ext cx="689291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一个可能会引起血案的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话题</a:t>
            </a:r>
            <a:endParaRPr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https://timgsa.baidu.com/timg?image&amp;quality=80&amp;size=b9999_10000&amp;sec=1550170303238&amp;di=e9b5e14a0039892ebd8a4037ff9bd33d&amp;imgtype=0&amp;src=http%3A%2F%2Fp3.so.qhimgs1.com%2Ft019ea8329a8da51a13.jpg">
            <a:extLst>
              <a:ext uri="{FF2B5EF4-FFF2-40B4-BE49-F238E27FC236}">
                <a16:creationId xmlns:a16="http://schemas.microsoft.com/office/drawing/2014/main" xmlns="" id="{B641B228-92FC-45AD-8E25-58D03072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86" y="5913431"/>
            <a:ext cx="3894339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1396" y="4052776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改</a:t>
            </a: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需求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68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5735300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"/>
          <p:cNvSpPr txBox="1"/>
          <p:nvPr/>
        </p:nvSpPr>
        <p:spPr>
          <a:xfrm>
            <a:off x="0" y="-228601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llout"/>
          <p:cNvSpPr/>
          <p:nvPr/>
        </p:nvSpPr>
        <p:spPr>
          <a:xfrm>
            <a:off x="2742933" y="1530617"/>
            <a:ext cx="5154217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" y="0"/>
                </a:moveTo>
                <a:cubicBezTo>
                  <a:pt x="1194" y="0"/>
                  <a:pt x="1074" y="1183"/>
                  <a:pt x="1074" y="2651"/>
                </a:cubicBezTo>
                <a:lnTo>
                  <a:pt x="1074" y="6635"/>
                </a:lnTo>
                <a:lnTo>
                  <a:pt x="0" y="11952"/>
                </a:lnTo>
                <a:lnTo>
                  <a:pt x="1074" y="17270"/>
                </a:lnTo>
                <a:lnTo>
                  <a:pt x="1074" y="18933"/>
                </a:lnTo>
                <a:cubicBezTo>
                  <a:pt x="1074" y="20400"/>
                  <a:pt x="1194" y="21600"/>
                  <a:pt x="1342" y="21600"/>
                </a:cubicBezTo>
                <a:lnTo>
                  <a:pt x="21332" y="21600"/>
                </a:lnTo>
                <a:cubicBezTo>
                  <a:pt x="2148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480" y="0"/>
                  <a:pt x="21332" y="0"/>
                </a:cubicBezTo>
                <a:lnTo>
                  <a:pt x="1342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93" y="13295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猿哥，这个需求要改一下，很简单的"/>
          <p:cNvSpPr txBox="1"/>
          <p:nvPr/>
        </p:nvSpPr>
        <p:spPr>
          <a:xfrm>
            <a:off x="3095581" y="1551344"/>
            <a:ext cx="4616648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猿哥，这个需求要改一下，很简单的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2426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allout"/>
          <p:cNvSpPr/>
          <p:nvPr/>
        </p:nvSpPr>
        <p:spPr>
          <a:xfrm>
            <a:off x="8181460" y="2646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怎么改？"/>
          <p:cNvSpPr txBox="1"/>
          <p:nvPr/>
        </p:nvSpPr>
        <p:spPr>
          <a:xfrm>
            <a:off x="8628539" y="2662808"/>
            <a:ext cx="12311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怎么改</a:t>
            </a:r>
            <a:r>
              <a:rPr b="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？</a:t>
            </a:r>
          </a:p>
        </p:txBody>
      </p:sp>
      <p:sp>
        <p:nvSpPr>
          <p:cNvPr id="132" name="Callout"/>
          <p:cNvSpPr/>
          <p:nvPr/>
        </p:nvSpPr>
        <p:spPr>
          <a:xfrm>
            <a:off x="2687109" y="3806906"/>
            <a:ext cx="6780982" cy="653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" y="0"/>
                </a:moveTo>
                <a:cubicBezTo>
                  <a:pt x="997" y="0"/>
                  <a:pt x="898" y="668"/>
                  <a:pt x="898" y="1496"/>
                </a:cubicBezTo>
                <a:lnTo>
                  <a:pt x="898" y="8556"/>
                </a:lnTo>
                <a:lnTo>
                  <a:pt x="0" y="11557"/>
                </a:lnTo>
                <a:lnTo>
                  <a:pt x="898" y="14558"/>
                </a:lnTo>
                <a:lnTo>
                  <a:pt x="898" y="20104"/>
                </a:lnTo>
                <a:cubicBezTo>
                  <a:pt x="898" y="20932"/>
                  <a:pt x="997" y="21600"/>
                  <a:pt x="1121" y="21600"/>
                </a:cubicBezTo>
                <a:lnTo>
                  <a:pt x="21376" y="21600"/>
                </a:lnTo>
                <a:cubicBezTo>
                  <a:pt x="21500" y="21600"/>
                  <a:pt x="21600" y="20932"/>
                  <a:pt x="21600" y="20104"/>
                </a:cubicBezTo>
                <a:lnTo>
                  <a:pt x="21600" y="1496"/>
                </a:lnTo>
                <a:cubicBezTo>
                  <a:pt x="21600" y="668"/>
                  <a:pt x="21500" y="0"/>
                  <a:pt x="21376" y="0"/>
                </a:cubicBezTo>
                <a:lnTo>
                  <a:pt x="1121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365150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就是把下面的热门频道换到上面去，里面每一条都多展示一个昵称，然后这个按钮改成红色。"/>
          <p:cNvSpPr txBox="1"/>
          <p:nvPr/>
        </p:nvSpPr>
        <p:spPr>
          <a:xfrm>
            <a:off x="3186789" y="3913239"/>
            <a:ext cx="628130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这个按钮改成</a:t>
            </a: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蓝</a:t>
            </a:r>
            <a:r>
              <a:rPr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色。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48393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allout"/>
          <p:cNvSpPr/>
          <p:nvPr/>
        </p:nvSpPr>
        <p:spPr>
          <a:xfrm>
            <a:off x="8181460" y="5059472"/>
            <a:ext cx="2125267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9" y="0"/>
                </a:moveTo>
                <a:cubicBezTo>
                  <a:pt x="290" y="0"/>
                  <a:pt x="0" y="1277"/>
                  <a:pt x="0" y="2860"/>
                </a:cubicBezTo>
                <a:lnTo>
                  <a:pt x="0" y="18722"/>
                </a:lnTo>
                <a:cubicBezTo>
                  <a:pt x="0" y="20306"/>
                  <a:pt x="290" y="21600"/>
                  <a:pt x="649" y="21600"/>
                </a:cubicBezTo>
                <a:lnTo>
                  <a:pt x="18365" y="21600"/>
                </a:lnTo>
                <a:cubicBezTo>
                  <a:pt x="18725" y="21600"/>
                  <a:pt x="19018" y="20306"/>
                  <a:pt x="19018" y="18722"/>
                </a:cubicBezTo>
                <a:lnTo>
                  <a:pt x="19018" y="16857"/>
                </a:lnTo>
                <a:lnTo>
                  <a:pt x="21600" y="11137"/>
                </a:lnTo>
                <a:lnTo>
                  <a:pt x="19018" y="5418"/>
                </a:lnTo>
                <a:lnTo>
                  <a:pt x="19018" y="2860"/>
                </a:lnTo>
                <a:cubicBezTo>
                  <a:pt x="19018" y="1277"/>
                  <a:pt x="18725" y="0"/>
                  <a:pt x="18365" y="0"/>
                </a:cubicBezTo>
                <a:lnTo>
                  <a:pt x="64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为什么？"/>
          <p:cNvSpPr txBox="1"/>
          <p:nvPr/>
        </p:nvSpPr>
        <p:spPr>
          <a:xfrm>
            <a:off x="9051733" y="5080199"/>
            <a:ext cx="38472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好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8" name="Callout"/>
          <p:cNvSpPr/>
          <p:nvPr/>
        </p:nvSpPr>
        <p:spPr>
          <a:xfrm>
            <a:off x="2742933" y="5912118"/>
            <a:ext cx="4013355" cy="54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5711091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老板说的"/>
          <p:cNvSpPr txBox="1"/>
          <p:nvPr/>
        </p:nvSpPr>
        <p:spPr>
          <a:xfrm>
            <a:off x="3071249" y="5966454"/>
            <a:ext cx="380553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zh-CN" altLang="en-US" b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过了半天）再</a:t>
            </a: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改成红色吧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1" name="到底为什么？"/>
          <p:cNvSpPr txBox="1"/>
          <p:nvPr/>
        </p:nvSpPr>
        <p:spPr>
          <a:xfrm>
            <a:off x="8361443" y="6900972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到底为什么？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6904" y="7150795"/>
            <a:ext cx="914479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allout"/>
          <p:cNvSpPr/>
          <p:nvPr/>
        </p:nvSpPr>
        <p:spPr>
          <a:xfrm>
            <a:off x="6058467" y="7429328"/>
            <a:ext cx="4398437" cy="54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" y="0"/>
                </a:moveTo>
                <a:cubicBezTo>
                  <a:pt x="93" y="0"/>
                  <a:pt x="0" y="495"/>
                  <a:pt x="0" y="1109"/>
                </a:cubicBezTo>
                <a:lnTo>
                  <a:pt x="0" y="20484"/>
                </a:lnTo>
                <a:cubicBezTo>
                  <a:pt x="0" y="21098"/>
                  <a:pt x="93" y="21600"/>
                  <a:pt x="209" y="21600"/>
                </a:cubicBezTo>
                <a:lnTo>
                  <a:pt x="20551" y="21600"/>
                </a:lnTo>
                <a:cubicBezTo>
                  <a:pt x="20666" y="21600"/>
                  <a:pt x="20759" y="21098"/>
                  <a:pt x="20759" y="20484"/>
                </a:cubicBezTo>
                <a:lnTo>
                  <a:pt x="20759" y="14609"/>
                </a:lnTo>
                <a:lnTo>
                  <a:pt x="21600" y="12384"/>
                </a:lnTo>
                <a:lnTo>
                  <a:pt x="20759" y="10159"/>
                </a:lnTo>
                <a:lnTo>
                  <a:pt x="20759" y="1109"/>
                </a:lnTo>
                <a:cubicBezTo>
                  <a:pt x="20759" y="495"/>
                  <a:pt x="20666" y="0"/>
                  <a:pt x="20551" y="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口头：好。…"/>
          <p:cNvSpPr txBox="1"/>
          <p:nvPr/>
        </p:nvSpPr>
        <p:spPr>
          <a:xfrm>
            <a:off x="6756288" y="7472472"/>
            <a:ext cx="321030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怎么又改？为什么改呢？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Callout"/>
          <p:cNvSpPr/>
          <p:nvPr/>
        </p:nvSpPr>
        <p:spPr>
          <a:xfrm>
            <a:off x="2742933" y="8406885"/>
            <a:ext cx="2956409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8" y="0"/>
                </a:moveTo>
                <a:cubicBezTo>
                  <a:pt x="2799" y="0"/>
                  <a:pt x="2509" y="1183"/>
                  <a:pt x="2509" y="2651"/>
                </a:cubicBezTo>
                <a:lnTo>
                  <a:pt x="2509" y="5894"/>
                </a:lnTo>
                <a:lnTo>
                  <a:pt x="0" y="11212"/>
                </a:lnTo>
                <a:lnTo>
                  <a:pt x="2509" y="16513"/>
                </a:lnTo>
                <a:lnTo>
                  <a:pt x="2509" y="18933"/>
                </a:lnTo>
                <a:cubicBezTo>
                  <a:pt x="2509" y="20400"/>
                  <a:pt x="2799" y="21600"/>
                  <a:pt x="3158" y="21600"/>
                </a:cubicBezTo>
                <a:lnTo>
                  <a:pt x="20951" y="21600"/>
                </a:lnTo>
                <a:cubicBezTo>
                  <a:pt x="21310" y="21600"/>
                  <a:pt x="21600" y="20400"/>
                  <a:pt x="21600" y="18933"/>
                </a:cubicBezTo>
                <a:lnTo>
                  <a:pt x="21600" y="2651"/>
                </a:lnTo>
                <a:cubicBezTo>
                  <a:pt x="21600" y="1183"/>
                  <a:pt x="21310" y="0"/>
                  <a:pt x="20951" y="0"/>
                </a:cubicBezTo>
                <a:lnTo>
                  <a:pt x="3158" y="0"/>
                </a:lnTo>
                <a:close/>
              </a:path>
            </a:pathLst>
          </a:custGeom>
          <a:solidFill>
            <a:srgbClr val="FFC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693" y="8205858"/>
            <a:ext cx="1028701" cy="9227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老板说的"/>
          <p:cNvSpPr txBox="1"/>
          <p:nvPr/>
        </p:nvSpPr>
        <p:spPr>
          <a:xfrm>
            <a:off x="3186789" y="8446662"/>
            <a:ext cx="249030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老板</a:t>
            </a:r>
            <a:r>
              <a:rPr lang="zh-CN" altLang="en-US" b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说他本命年</a:t>
            </a:r>
            <a:endParaRPr b="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38" grpId="0" animBg="1"/>
      <p:bldP spid="140" grpId="0" animBg="1"/>
      <p:bldP spid="141" grpId="0" animBg="1"/>
      <p:bldP spid="143" grpId="0" animBg="1"/>
      <p:bldP spid="144" grpId="0" animBg="1"/>
      <p:bldP spid="21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821" y="3700621"/>
            <a:ext cx="74892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PM</a:t>
            </a: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是一个中转站</a:t>
            </a:r>
            <a:endParaRPr kumimoji="0" lang="en-US" altLang="zh-CN" sz="48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 smtClean="0">
                <a:latin typeface="SimHei" charset="-122"/>
                <a:ea typeface="SimHei" charset="-122"/>
                <a:cs typeface="SimHei" charset="-122"/>
              </a:rPr>
              <a:t>需要向上和向下的沟通能力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3291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0" y="1610203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对老板</a:t>
            </a:r>
            <a:endParaRPr kumimoji="0" lang="en-US" altLang="zh-CN" sz="6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4918" y="3805832"/>
            <a:ext cx="47192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不要当面拒绝！！！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473" y="5362216"/>
            <a:ext cx="62581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 smtClean="0">
                <a:latin typeface="SimHei" charset="-122"/>
                <a:ea typeface="SimHei" charset="-122"/>
                <a:cs typeface="SimHei" charset="-122"/>
              </a:rPr>
              <a:t>问题了解清楚再跟老板沟通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551" y="6918601"/>
            <a:ext cx="8309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 smtClean="0">
                <a:latin typeface="SimHei" charset="-122"/>
                <a:ea typeface="SimHei" charset="-122"/>
                <a:cs typeface="SimHei" charset="-122"/>
              </a:rPr>
              <a:t>学会察言观色，寻找合适的沟通机会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1680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1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4" y="3462291"/>
            <a:ext cx="625812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今天要懂的</a:t>
            </a:r>
            <a:endParaRPr lang="en-US" altLang="zh-CN" sz="8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三个技术词汇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89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081" y="1610203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对下游</a:t>
            </a:r>
            <a:endParaRPr kumimoji="0" lang="en-US" altLang="zh-CN" sz="6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1402" y="3805832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不要拿老板当令箭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4924" y="5362216"/>
            <a:ext cx="4719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dirty="0" smtClean="0">
                <a:latin typeface="SimHei" charset="-122"/>
                <a:ea typeface="SimHei" charset="-122"/>
                <a:cs typeface="SimHei" charset="-122"/>
              </a:rPr>
              <a:t>摆出问题，坦诚沟通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1961" y="6918601"/>
            <a:ext cx="57451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没有请客解决不了的问题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067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«ç®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2" y="3144032"/>
            <a:ext cx="3437699" cy="51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923" y="1142799"/>
            <a:ext cx="104900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5400" b="0" dirty="0" smtClean="0">
                <a:latin typeface="SimHei" charset="-122"/>
                <a:ea typeface="SimHei" charset="-122"/>
                <a:cs typeface="SimHei" charset="-122"/>
              </a:rPr>
              <a:t>收起委屈</a:t>
            </a:r>
            <a:r>
              <a:rPr lang="zh-CN" altLang="en-US" sz="5400" b="0" dirty="0">
                <a:latin typeface="SimHei" charset="-122"/>
                <a:ea typeface="SimHei" charset="-122"/>
                <a:cs typeface="SimHei" charset="-122"/>
              </a:rPr>
              <a:t>，把事情向好的</a:t>
            </a:r>
            <a:r>
              <a:rPr lang="zh-CN" altLang="en-US" sz="5400" b="0">
                <a:latin typeface="SimHei" charset="-122"/>
                <a:ea typeface="SimHei" charset="-122"/>
                <a:cs typeface="SimHei" charset="-122"/>
              </a:rPr>
              <a:t>方向</a:t>
            </a:r>
            <a:r>
              <a:rPr lang="zh-CN" altLang="en-US" sz="5400" b="0" smtClean="0">
                <a:latin typeface="SimHei" charset="-122"/>
                <a:ea typeface="SimHei" charset="-122"/>
                <a:cs typeface="SimHei" charset="-122"/>
              </a:rPr>
              <a:t>推进</a:t>
            </a:r>
            <a:endParaRPr lang="en-US" sz="5400" b="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19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修改的代价"/>
          <p:cNvSpPr txBox="1"/>
          <p:nvPr/>
        </p:nvSpPr>
        <p:spPr>
          <a:xfrm>
            <a:off x="3845741" y="1254191"/>
            <a:ext cx="54886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的代价</a:t>
            </a:r>
            <a:endParaRPr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5624" y="3642663"/>
            <a:ext cx="98945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en-US" altLang="zh-CN" sz="3200" dirty="0" smtClean="0">
                <a:latin typeface="SimHei" charset="-122"/>
                <a:ea typeface="SimHei" charset="-122"/>
                <a:cs typeface="SimHei" charset="-122"/>
              </a:rPr>
              <a:t>IBM</a:t>
            </a:r>
            <a:r>
              <a:rPr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公司的研究结果，</a:t>
            </a:r>
            <a:endParaRPr lang="en-US" altLang="zh-CN" sz="32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一个问题在需求阶段引入，立即发现并修改的代价为</a:t>
            </a:r>
            <a:r>
              <a:rPr lang="en-US" altLang="zh-CN" sz="3200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3931" y="5774193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在开发阶段修改的代价是：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5-15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3931" y="7526132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SimHei" charset="-122"/>
                <a:ea typeface="SimHei" charset="-122"/>
                <a:cs typeface="SimHei" charset="-122"/>
              </a:rPr>
              <a:t>在测试阶段修改的代价是：</a:t>
            </a:r>
            <a:r>
              <a:rPr lang="en-US" altLang="zh-CN" sz="40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25-100</a:t>
            </a:r>
            <a:endParaRPr lang="en-US" sz="40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研发怕改需求"/>
          <p:cNvSpPr txBox="1"/>
          <p:nvPr/>
        </p:nvSpPr>
        <p:spPr>
          <a:xfrm>
            <a:off x="4170865" y="1362117"/>
            <a:ext cx="47192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7" name="怕的是频繁而无理由的改动"/>
          <p:cNvSpPr txBox="1"/>
          <p:nvPr/>
        </p:nvSpPr>
        <p:spPr>
          <a:xfrm>
            <a:off x="4599248" y="3701500"/>
            <a:ext cx="32991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zh-CN" altLang="en-US"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害怕的是</a:t>
            </a:r>
            <a:endParaRPr lang="en-US" sz="60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https://timgsa.baidu.com/timg?image&amp;quality=80&amp;size=b9999_10000&amp;sec=1551266258270&amp;di=8654a7fa0b6874618e3fd3563d041338&amp;imgtype=0&amp;src=http%3A%2F%2Fpic.51yuansu.com%2Fpic3%2Fcover%2F03%2F06%2F14%2F5b2cdaea842dd_6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1142">
            <a:off x="9895560" y="1449606"/>
            <a:ext cx="2063590" cy="20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1462" y="6616201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无理由</a:t>
            </a:r>
            <a:r>
              <a:rPr lang="zh-CN" altLang="en-US" sz="60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zh-CN" altLang="en-US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5145" y="5217341"/>
            <a:ext cx="2492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只要有合理的说明和改动的时间"/>
          <p:cNvSpPr txBox="1"/>
          <p:nvPr/>
        </p:nvSpPr>
        <p:spPr>
          <a:xfrm>
            <a:off x="5470940" y="4147567"/>
            <a:ext cx="18451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pPr algn="ctr"/>
            <a:r>
              <a:rPr lang="zh-CN" altLang="en-US" sz="60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</a:t>
            </a:r>
            <a:endParaRPr lang="en-US" altLang="zh-CN" sz="60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研发怕改需求"/>
          <p:cNvSpPr txBox="1"/>
          <p:nvPr/>
        </p:nvSpPr>
        <p:spPr>
          <a:xfrm>
            <a:off x="4083183" y="1408193"/>
            <a:ext cx="54886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</a:t>
            </a:r>
            <a:r>
              <a:rPr lang="zh-CN" altLang="en-US"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sz="60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怕改需求</a:t>
            </a:r>
            <a:endParaRPr sz="60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5803" y="6031888"/>
            <a:ext cx="279538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endParaRPr lang="zh-CN" altLang="en-US" sz="60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 descr="https://timgsa.baidu.com/timg?image&amp;quality=80&amp;size=b9999_10000&amp;sec=1551861757&amp;di=faa0c37065d7505c50a7ff587b3ddcb9&amp;imgtype=jpg&amp;er=1&amp;src=http%3A%2F%2Fimg.tukexw.com%2Fimg%2Ff863742519e38b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5289">
            <a:off x="776614" y="1813502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3860913-0620-48B5-9D29-03C2769A8194}"/>
              </a:ext>
            </a:extLst>
          </p:cNvPr>
          <p:cNvSpPr txBox="1"/>
          <p:nvPr/>
        </p:nvSpPr>
        <p:spPr>
          <a:xfrm rot="19210274">
            <a:off x="-1377779" y="590239"/>
            <a:ext cx="614591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b="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FEEA4433-0C4F-447B-B419-D3045FDD57FB}"/>
              </a:ext>
            </a:extLst>
          </p:cNvPr>
          <p:cNvSpPr/>
          <p:nvPr/>
        </p:nvSpPr>
        <p:spPr>
          <a:xfrm>
            <a:off x="1111170" y="2496247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深入的看一点"/>
          <p:cNvSpPr txBox="1"/>
          <p:nvPr/>
        </p:nvSpPr>
        <p:spPr>
          <a:xfrm>
            <a:off x="4909005" y="418065"/>
            <a:ext cx="31803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深入的看一点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1" name="双方关注点不同"/>
          <p:cNvSpPr txBox="1"/>
          <p:nvPr/>
        </p:nvSpPr>
        <p:spPr>
          <a:xfrm>
            <a:off x="4832061" y="3000584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双方关注点不同</a:t>
            </a:r>
            <a:endParaRPr sz="36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2" name="PM关心：…"/>
          <p:cNvSpPr txBox="1"/>
          <p:nvPr/>
        </p:nvSpPr>
        <p:spPr>
          <a:xfrm>
            <a:off x="1695179" y="4495641"/>
            <a:ext cx="379591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PM关心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需求能不能尽快上线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上线以后效果怎么样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3" name="研发关心：…"/>
          <p:cNvSpPr txBox="1"/>
          <p:nvPr/>
        </p:nvSpPr>
        <p:spPr>
          <a:xfrm>
            <a:off x="6876462" y="4772639"/>
            <a:ext cx="528274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研发关心</a:t>
            </a:r>
            <a:r>
              <a:rPr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sz="3200" b="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影响工期</a:t>
            </a:r>
            <a:endParaRPr lang="en-US" altLang="zh-CN" sz="3200" b="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可能会新增</a:t>
            </a:r>
            <a:r>
              <a:rPr lang="en-US" altLang="zh-CN" sz="3200" b="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endParaRPr sz="32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D370B56-0AFC-45D3-A96F-85B04E2582D3}"/>
              </a:ext>
            </a:extLst>
          </p:cNvPr>
          <p:cNvSpPr txBox="1"/>
          <p:nvPr/>
        </p:nvSpPr>
        <p:spPr>
          <a:xfrm rot="19210274">
            <a:off x="-1371586" y="928850"/>
            <a:ext cx="7040298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err="1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DEEPeR</a:t>
            </a: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7EF63D6B-2490-4A57-936F-DDCFA6782F2F}"/>
              </a:ext>
            </a:extLst>
          </p:cNvPr>
          <p:cNvSpPr/>
          <p:nvPr/>
        </p:nvSpPr>
        <p:spPr>
          <a:xfrm>
            <a:off x="1111170" y="2471195"/>
            <a:ext cx="11048035" cy="505813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5" name="再深入一点"/>
          <p:cNvSpPr txBox="1"/>
          <p:nvPr/>
        </p:nvSpPr>
        <p:spPr>
          <a:xfrm>
            <a:off x="5168701" y="1098052"/>
            <a:ext cx="266739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000" b="0" dirty="0" err="1">
                <a:latin typeface="黑体" panose="02010609060101010101" pitchFamily="49" charset="-122"/>
                <a:ea typeface="黑体" panose="02010609060101010101" pitchFamily="49" charset="-122"/>
              </a:rPr>
              <a:t>再深入一点</a:t>
            </a:r>
            <a:endParaRPr sz="4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" name="你们的绩效评判天生对立啊，兄dei！"/>
          <p:cNvSpPr txBox="1"/>
          <p:nvPr/>
        </p:nvSpPr>
        <p:spPr>
          <a:xfrm>
            <a:off x="3681115" y="3156882"/>
            <a:ext cx="564257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你们的绩效天生对立，兄</a:t>
            </a:r>
            <a:r>
              <a:rPr sz="3200" b="0" dirty="0" err="1">
                <a:solidFill>
                  <a:schemeClr val="bg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dei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57" name="PM的绩效：…"/>
          <p:cNvSpPr txBox="1"/>
          <p:nvPr/>
        </p:nvSpPr>
        <p:spPr>
          <a:xfrm>
            <a:off x="1937057" y="4864217"/>
            <a:ext cx="461664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PM的绩效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本季度增加了多少用户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用户留存率提高了多少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258" name="研发的绩效：…"/>
          <p:cNvSpPr txBox="1"/>
          <p:nvPr/>
        </p:nvSpPr>
        <p:spPr>
          <a:xfrm>
            <a:off x="6862229" y="4864217"/>
            <a:ext cx="441146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研发的绩效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本季度bug数量有多少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r>
              <a:rPr sz="3200" b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系统性能提高了多少</a:t>
            </a:r>
            <a:r>
              <a:rPr sz="32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970eb4927dc94e67685b0e/master/pass/matterhorn-802950172.jpg">
            <a:extLst>
              <a:ext uri="{FF2B5EF4-FFF2-40B4-BE49-F238E27FC236}">
                <a16:creationId xmlns:a16="http://schemas.microsoft.com/office/drawing/2014/main" xmlns="" id="{2C8E4C45-1085-470B-99E1-3B7FD6DC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站在更高的角度去看待问题"/>
          <p:cNvSpPr txBox="1"/>
          <p:nvPr/>
        </p:nvSpPr>
        <p:spPr>
          <a:xfrm>
            <a:off x="316685" y="298402"/>
            <a:ext cx="42575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站在更高的角度去看待问题</a:t>
            </a:r>
            <a:r>
              <a:rPr lang="en-US" altLang="zh-CN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1" name="如果你是公司CEO，如何看待这个矛盾？"/>
          <p:cNvSpPr txBox="1"/>
          <p:nvPr/>
        </p:nvSpPr>
        <p:spPr>
          <a:xfrm>
            <a:off x="184237" y="2140013"/>
            <a:ext cx="50590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如果你是公司CEO</a:t>
            </a:r>
            <a:endParaRPr lang="en-US" altLang="zh-CN" sz="4000" b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4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sz="4000" b="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如何看待这个矛盾</a:t>
            </a:r>
            <a:r>
              <a:rPr sz="40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1CB64D6-1A4A-4B39-8A9C-421BEB3D3D42}"/>
              </a:ext>
            </a:extLst>
          </p:cNvPr>
          <p:cNvSpPr txBox="1"/>
          <p:nvPr/>
        </p:nvSpPr>
        <p:spPr>
          <a:xfrm rot="19285993">
            <a:off x="8225090" y="6544234"/>
            <a:ext cx="746492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ESSENCE</a:t>
            </a:r>
            <a:r>
              <a:rPr lang="en-US" altLang="zh-CN" sz="13800" dirty="0">
                <a:solidFill>
                  <a:srgbClr val="FFD44B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63" name="问题本质在于…"/>
          <p:cNvSpPr txBox="1"/>
          <p:nvPr/>
        </p:nvSpPr>
        <p:spPr>
          <a:xfrm>
            <a:off x="1443955" y="3339291"/>
            <a:ext cx="10116890" cy="2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2600" b="0"/>
            </a:pPr>
            <a:r>
              <a:rPr sz="4000" dirty="0" err="1">
                <a:latin typeface="黑体" panose="02010609060101010101" pitchFamily="49" charset="-122"/>
                <a:ea typeface="黑体" panose="02010609060101010101" pitchFamily="49" charset="-122"/>
              </a:rPr>
              <a:t>问题本质</a:t>
            </a:r>
            <a:endParaRPr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这个问题本质上是：一个项目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一个部门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/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一家公司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sz="3200" dirty="0" err="1">
                <a:latin typeface="SimHei" charset="-122"/>
                <a:ea typeface="SimHei" charset="-122"/>
                <a:cs typeface="SimHei" charset="-122"/>
              </a:rPr>
              <a:t>在当下这个阶段的发展侧重问题</a:t>
            </a:r>
            <a:r>
              <a:rPr sz="3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C5125F0-863A-462D-89B3-1F9F491F7615}"/>
              </a:ext>
            </a:extLst>
          </p:cNvPr>
          <p:cNvSpPr/>
          <p:nvPr/>
        </p:nvSpPr>
        <p:spPr>
          <a:xfrm>
            <a:off x="6144871" y="4835637"/>
            <a:ext cx="6222679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追求用户数量，可以舍弃一定的系统质量去迅速抢占市场。</a:t>
            </a:r>
          </a:p>
        </p:txBody>
      </p:sp>
      <p:sp>
        <p:nvSpPr>
          <p:cNvPr id="3" name="再深入一点">
            <a:extLst>
              <a:ext uri="{FF2B5EF4-FFF2-40B4-BE49-F238E27FC236}">
                <a16:creationId xmlns:a16="http://schemas.microsoft.com/office/drawing/2014/main" xmlns="" id="{23BAB16C-4FB3-4219-9C4A-D9C4AF5839BC}"/>
              </a:ext>
            </a:extLst>
          </p:cNvPr>
          <p:cNvSpPr txBox="1"/>
          <p:nvPr/>
        </p:nvSpPr>
        <p:spPr>
          <a:xfrm>
            <a:off x="7666030" y="2529895"/>
            <a:ext cx="318035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初创阶段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75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467" y="838240"/>
            <a:ext cx="2677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800" dirty="0" smtClean="0">
                <a:latin typeface="SimSun-YaHei" charset="-122"/>
                <a:ea typeface="SimSun-YaHei" charset="-122"/>
                <a:cs typeface="SimSun-YaHei" charset="-122"/>
              </a:rPr>
              <a:t>接口</a:t>
            </a:r>
            <a:r>
              <a:rPr lang="en-US" altLang="zh-CN" sz="4800" dirty="0" smtClean="0">
                <a:latin typeface="SimSun-YaHei" charset="-122"/>
                <a:ea typeface="SimSun-YaHei" charset="-122"/>
                <a:cs typeface="SimSun-YaHei" charset="-122"/>
              </a:rPr>
              <a:t>/</a:t>
            </a:r>
            <a:r>
              <a:rPr lang="en-US" altLang="zh-CN" sz="4800" dirty="0" smtClean="0">
                <a:latin typeface="Andale Mono" charset="0"/>
                <a:ea typeface="Andale Mono" charset="0"/>
                <a:cs typeface="Andale Mono" charset="0"/>
              </a:rPr>
              <a:t>API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dale Mono" charset="0"/>
              <a:ea typeface="Andale Mono" charset="0"/>
              <a:cs typeface="Andale Mono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57" y="2528234"/>
            <a:ext cx="4669435" cy="4633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960" y="8040988"/>
            <a:ext cx="64633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接口 </a:t>
            </a:r>
            <a:r>
              <a:rPr lang="en-US" altLang="zh-CN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开关</a:t>
            </a:r>
            <a:endParaRPr lang="en-US" altLang="zh-CN" dirty="0" smtClean="0">
              <a:solidFill>
                <a:schemeClr val="tx1"/>
              </a:solidFill>
              <a:latin typeface="SimSun-YaHei" charset="-122"/>
              <a:ea typeface="SimSun-YaHei" charset="-122"/>
              <a:cs typeface="SimSun-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调用接口 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=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 打开开关，使用功能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开发接口 </a:t>
            </a:r>
            <a:r>
              <a:rPr lang="en-US" altLang="zh-CN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  <a:latin typeface="SimSun-YaHei" charset="-122"/>
                <a:ea typeface="SimSun-YaHei" charset="-122"/>
                <a:cs typeface="SimSun-YaHei" charset="-122"/>
              </a:rPr>
              <a:t> 开发整个完整的功能，并提供开关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955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lance">
            <a:extLst>
              <a:ext uri="{FF2B5EF4-FFF2-40B4-BE49-F238E27FC236}">
                <a16:creationId xmlns:a16="http://schemas.microsoft.com/office/drawing/2014/main" xmlns="" id="{4D4CE24A-F759-4344-A906-A5276827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677" y="0"/>
            <a:ext cx="19898168" cy="99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C5125F0-863A-462D-89B3-1F9F491F7615}"/>
              </a:ext>
            </a:extLst>
          </p:cNvPr>
          <p:cNvSpPr/>
          <p:nvPr/>
        </p:nvSpPr>
        <p:spPr>
          <a:xfrm>
            <a:off x="5648569" y="7173725"/>
            <a:ext cx="6502400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用户增长速度放缓，这时既要保证系统质量，也要保证用户增长。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xmlns="" id="{7594EBF3-1BC3-4DD6-835B-6B7CCA31754A}"/>
              </a:ext>
            </a:extLst>
          </p:cNvPr>
          <p:cNvSpPr txBox="1"/>
          <p:nvPr/>
        </p:nvSpPr>
        <p:spPr>
          <a:xfrm>
            <a:off x="329526" y="875907"/>
            <a:ext cx="3949799" cy="102592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发展中阶段</a:t>
            </a:r>
            <a:endParaRPr sz="6000" b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67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uildings">
            <a:extLst>
              <a:ext uri="{FF2B5EF4-FFF2-40B4-BE49-F238E27FC236}">
                <a16:creationId xmlns:a16="http://schemas.microsoft.com/office/drawing/2014/main" xmlns="" id="{F4243EAD-AF8D-49E1-8AB6-7A11A9D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52" y="0"/>
            <a:ext cx="13138552" cy="131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C5125F0-863A-462D-89B3-1F9F491F7615}"/>
              </a:ext>
            </a:extLst>
          </p:cNvPr>
          <p:cNvSpPr/>
          <p:nvPr/>
        </p:nvSpPr>
        <p:spPr>
          <a:xfrm>
            <a:off x="7742178" y="921795"/>
            <a:ext cx="4972612" cy="2554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4200"/>
              </a:spcBef>
              <a:buSzPct val="100000"/>
              <a:defRPr sz="2600" b="0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成熟阶段：追求用户留存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日活等，这个时候对于系统质量要求非常高，对于产品功能的新增或者改变会很谨慎。</a:t>
            </a:r>
          </a:p>
        </p:txBody>
      </p:sp>
      <p:sp>
        <p:nvSpPr>
          <p:cNvPr id="4" name="再深入一点">
            <a:extLst>
              <a:ext uri="{FF2B5EF4-FFF2-40B4-BE49-F238E27FC236}">
                <a16:creationId xmlns:a16="http://schemas.microsoft.com/office/drawing/2014/main" xmlns="" id="{E3031F2A-C4A7-4789-884F-57CDB1581C80}"/>
              </a:ext>
            </a:extLst>
          </p:cNvPr>
          <p:cNvSpPr txBox="1"/>
          <p:nvPr/>
        </p:nvSpPr>
        <p:spPr>
          <a:xfrm>
            <a:off x="1582344" y="622966"/>
            <a:ext cx="3180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成熟阶段</a:t>
            </a:r>
            <a:endParaRPr sz="6000" b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981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380637A2-4463-49C0-9861-A221FFD7DEBC}"/>
              </a:ext>
            </a:extLst>
          </p:cNvPr>
          <p:cNvSpPr txBox="1"/>
          <p:nvPr/>
        </p:nvSpPr>
        <p:spPr>
          <a:xfrm>
            <a:off x="2396999" y="623585"/>
            <a:ext cx="859025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 smtClean="0">
                <a:solidFill>
                  <a:schemeClr val="bg1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Summary</a:t>
            </a:r>
            <a:endParaRPr lang="en-US" altLang="zh-CN" sz="13800" dirty="0">
              <a:solidFill>
                <a:schemeClr val="bg1"/>
              </a:solidFill>
              <a:latin typeface="Stencil" panose="040409050D0802020404" pitchFamily="82" charset="0"/>
              <a:ea typeface="Source Code Pro" panose="020B0509030403020204" pitchFamily="49" charset="0"/>
            </a:endParaRPr>
          </a:p>
        </p:txBody>
      </p:sp>
      <p:sp>
        <p:nvSpPr>
          <p:cNvPr id="269" name="三个段子"/>
          <p:cNvSpPr txBox="1"/>
          <p:nvPr/>
        </p:nvSpPr>
        <p:spPr>
          <a:xfrm>
            <a:off x="4620540" y="4479933"/>
            <a:ext cx="34881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项目研发流程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一个流程"/>
          <p:cNvSpPr txBox="1"/>
          <p:nvPr/>
        </p:nvSpPr>
        <p:spPr>
          <a:xfrm>
            <a:off x="4902668" y="5692697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研发的工作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一些术语"/>
          <p:cNvSpPr txBox="1"/>
          <p:nvPr/>
        </p:nvSpPr>
        <p:spPr>
          <a:xfrm>
            <a:off x="5466925" y="3282898"/>
            <a:ext cx="179536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三个词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一个流程"/>
          <p:cNvSpPr txBox="1"/>
          <p:nvPr/>
        </p:nvSpPr>
        <p:spPr>
          <a:xfrm>
            <a:off x="4902667" y="6905461"/>
            <a:ext cx="292387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4400" b="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改需求的痛</a:t>
            </a:r>
            <a:endParaRPr sz="4400" b="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70" grpId="0" animBg="1"/>
      <p:bldP spid="271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ducationblog.microsoft.com/wp-content/uploads/media/10959041_18_TeacherAppreciationDay_Twitter_10.png">
            <a:extLst>
              <a:ext uri="{FF2B5EF4-FFF2-40B4-BE49-F238E27FC236}">
                <a16:creationId xmlns:a16="http://schemas.microsoft.com/office/drawing/2014/main" xmlns="" id="{4A165572-49DD-4342-94D5-A4B0EFE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130048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1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933" y="869017"/>
            <a:ext cx="179536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971" y="8530323"/>
            <a:ext cx="58092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imSun-YaHei" charset="-122"/>
                <a:ea typeface="SimSun-YaHei" charset="-122"/>
                <a:cs typeface="SimSun-YaHei" charset="-122"/>
                <a:sym typeface="Helvetica Neue"/>
              </a:rPr>
              <a:t>数据库就是很多个上面这样的表格的集合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imSun-YaHei" charset="-122"/>
              <a:ea typeface="SimSun-YaHei" charset="-122"/>
              <a:cs typeface="SimSun-YaHei" charset="-122"/>
              <a:sym typeface="Helvetica Neue"/>
            </a:endParaRPr>
          </a:p>
        </p:txBody>
      </p:sp>
      <p:pic>
        <p:nvPicPr>
          <p:cNvPr id="3074" name="Picture 2" descr="mage result for database  tabl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0" y="2492680"/>
            <a:ext cx="8102948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96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3878" y="745907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服务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0902" y="4873058"/>
            <a:ext cx="4852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普通：帮助别人做事情</a:t>
            </a:r>
            <a:endParaRPr lang="en-US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endParaRPr lang="en-US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 algn="l"/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计算机：帮助别的程序做事情</a:t>
            </a:r>
            <a:endParaRPr 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098" name="Picture 2" descr="ç¹æå¡å_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12" y="1140224"/>
            <a:ext cx="6087649" cy="8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39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产品汪与程序猿之战"/>
          <p:cNvSpPr txBox="1"/>
          <p:nvPr/>
        </p:nvSpPr>
        <p:spPr>
          <a:xfrm>
            <a:off x="1781820" y="3965109"/>
            <a:ext cx="94419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迷你简平黑"/>
                <a:ea typeface="迷你简平黑"/>
                <a:cs typeface="迷你简平黑"/>
                <a:sym typeface="迷你简平黑"/>
              </a:defRPr>
            </a:lvl1pPr>
          </a:lstStyle>
          <a:p>
            <a:endParaRPr sz="8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3052"/>
            <a:ext cx="346971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Part</a:t>
            </a:r>
            <a:r>
              <a:rPr lang="zh-CN" altLang="en-US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2</a:t>
            </a:r>
            <a:endParaRPr lang="en-US" altLang="zh-CN" sz="4400" dirty="0">
              <a:solidFill>
                <a:srgbClr val="0070C0"/>
              </a:solidFill>
            </a:endParaRPr>
          </a:p>
        </p:txBody>
      </p:sp>
      <p:sp>
        <p:nvSpPr>
          <p:cNvPr id="5" name="一些技术术语"/>
          <p:cNvSpPr txBox="1"/>
          <p:nvPr/>
        </p:nvSpPr>
        <p:spPr>
          <a:xfrm>
            <a:off x="3373757" y="4077844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项目开发流程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384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759" y="-19626"/>
            <a:ext cx="3399899" cy="977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D040A2F-9E7D-4172-8BE7-585D52B9B9D2}"/>
              </a:ext>
            </a:extLst>
          </p:cNvPr>
          <p:cNvSpPr txBox="1"/>
          <p:nvPr/>
        </p:nvSpPr>
        <p:spPr>
          <a:xfrm rot="18957721">
            <a:off x="-1005969" y="715855"/>
            <a:ext cx="5031812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FFDC6D"/>
                </a:solidFill>
                <a:latin typeface="Stencil" panose="040409050D0802020404" pitchFamily="82" charset="0"/>
                <a:ea typeface="Source Code Pro" panose="020B0509030403020204" pitchFamily="49" charset="0"/>
              </a:rPr>
              <a:t>TIME </a:t>
            </a:r>
          </a:p>
        </p:txBody>
      </p:sp>
      <p:sp>
        <p:nvSpPr>
          <p:cNvPr id="3" name="一些技术术语">
            <a:extLst>
              <a:ext uri="{FF2B5EF4-FFF2-40B4-BE49-F238E27FC236}">
                <a16:creationId xmlns:a16="http://schemas.microsoft.com/office/drawing/2014/main" xmlns="" id="{ABDABE44-FFC9-4549-9242-11FB2F4DCECB}"/>
              </a:ext>
            </a:extLst>
          </p:cNvPr>
          <p:cNvSpPr txBox="1"/>
          <p:nvPr/>
        </p:nvSpPr>
        <p:spPr>
          <a:xfrm>
            <a:off x="3373340" y="495283"/>
            <a:ext cx="62581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8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项目进度管理</a:t>
            </a:r>
            <a:endParaRPr sz="8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F9F6FC7-87B8-4719-8878-D0056A654D98}"/>
              </a:ext>
            </a:extLst>
          </p:cNvPr>
          <p:cNvSpPr txBox="1"/>
          <p:nvPr/>
        </p:nvSpPr>
        <p:spPr>
          <a:xfrm>
            <a:off x="2078542" y="6720821"/>
            <a:ext cx="95667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需求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 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设计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开发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+ 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测试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阶段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22" y="3552341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charset="-122"/>
                <a:ea typeface="SimHei" charset="-122"/>
                <a:cs typeface="SimHei" charset="-122"/>
                <a:sym typeface="Helvetica Neue"/>
              </a:rPr>
              <a:t>总工时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charset="-122"/>
              <a:ea typeface="SimHei" charset="-122"/>
              <a:cs typeface="SimHei" charset="-122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158761" y="5136581"/>
            <a:ext cx="5642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50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750</Words>
  <Application>Microsoft Macintosh PowerPoint</Application>
  <PresentationFormat>Custom</PresentationFormat>
  <Paragraphs>186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1" baseType="lpstr">
      <vt:lpstr>672-CAI978</vt:lpstr>
      <vt:lpstr>Andale Mono</vt:lpstr>
      <vt:lpstr>Arial Rounded MT Bold</vt:lpstr>
      <vt:lpstr>ArialUnicodeMS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SimHei</vt:lpstr>
      <vt:lpstr>SimSun-YaHei</vt:lpstr>
      <vt:lpstr>Source Code Pro</vt:lpstr>
      <vt:lpstr>Stencil</vt:lpstr>
      <vt:lpstr>Times</vt:lpstr>
      <vt:lpstr>迷你简平黑</vt:lpstr>
      <vt:lpstr>黑体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289810752@qq.com</cp:lastModifiedBy>
  <cp:revision>392</cp:revision>
  <dcterms:modified xsi:type="dcterms:W3CDTF">2019-02-27T11:23:47Z</dcterms:modified>
</cp:coreProperties>
</file>